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8" r:id="rId3"/>
    <p:sldId id="300" r:id="rId4"/>
    <p:sldId id="258" r:id="rId5"/>
    <p:sldId id="287" r:id="rId6"/>
    <p:sldId id="277" r:id="rId7"/>
    <p:sldId id="260" r:id="rId8"/>
    <p:sldId id="261" r:id="rId9"/>
    <p:sldId id="262" r:id="rId10"/>
    <p:sldId id="263" r:id="rId11"/>
    <p:sldId id="264" r:id="rId12"/>
    <p:sldId id="259" r:id="rId13"/>
    <p:sldId id="288" r:id="rId14"/>
    <p:sldId id="267" r:id="rId15"/>
    <p:sldId id="269" r:id="rId16"/>
    <p:sldId id="270" r:id="rId17"/>
    <p:sldId id="290" r:id="rId18"/>
    <p:sldId id="271" r:id="rId19"/>
    <p:sldId id="272" r:id="rId20"/>
    <p:sldId id="292" r:id="rId21"/>
    <p:sldId id="274" r:id="rId22"/>
    <p:sldId id="291" r:id="rId23"/>
    <p:sldId id="275" r:id="rId24"/>
    <p:sldId id="273" r:id="rId25"/>
    <p:sldId id="286" r:id="rId26"/>
    <p:sldId id="278" r:id="rId27"/>
    <p:sldId id="279" r:id="rId28"/>
    <p:sldId id="280" r:id="rId29"/>
    <p:sldId id="297" r:id="rId30"/>
    <p:sldId id="293" r:id="rId31"/>
    <p:sldId id="30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07" d="100"/>
          <a:sy n="107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C0C509-17EF-4512-8CE2-A78BF558288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484E58-1F2C-4FCB-8FA6-13DEAED8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D70D8E-150B-4C21-A9D6-95A499A03C5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9746C3-9D9F-41D9-86B6-53802B940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6C3-9D9F-41D9-86B6-53802B940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6C3-9D9F-41D9-86B6-53802B9405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6D36-82EB-404F-A8C0-0FEBC6D7816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3F43-2B7A-41BF-94B2-AC92DBD55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2308" y="1295400"/>
            <a:ext cx="48768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Building Blocks to Creating Good Disciples in Each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8974" y="4343400"/>
            <a:ext cx="5247826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Stewardship Education Meeting</a:t>
            </a:r>
          </a:p>
          <a:p>
            <a:r>
              <a:rPr lang="en-US" sz="2000" dirty="0" smtClean="0"/>
              <a:t>Winter, 2015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771"/>
            <a:ext cx="3286574" cy="64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6213" y="58674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Office of Stewardship and Development</a:t>
            </a:r>
          </a:p>
          <a:p>
            <a:r>
              <a:rPr lang="en-US" sz="1600" dirty="0"/>
              <a:t>1400 N. Meridian Street, Indianapolis, IN </a:t>
            </a:r>
            <a:r>
              <a:rPr lang="en-US" sz="1600" dirty="0" smtClean="0"/>
              <a:t>46202</a:t>
            </a:r>
          </a:p>
        </p:txBody>
      </p:sp>
    </p:spTree>
    <p:extLst>
      <p:ext uri="{BB962C8B-B14F-4D97-AF65-F5344CB8AC3E}">
        <p14:creationId xmlns:p14="http://schemas.microsoft.com/office/powerpoint/2010/main" val="5706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 </a:t>
            </a:r>
            <a:r>
              <a:rPr lang="en-US" sz="3600" dirty="0" smtClean="0"/>
              <a:t>Government </a:t>
            </a:r>
            <a:r>
              <a:rPr lang="en-US" sz="3600" dirty="0"/>
              <a:t>and Catholic Church were generally well </a:t>
            </a:r>
            <a:r>
              <a:rPr lang="en-US" sz="3600" dirty="0" smtClean="0"/>
              <a:t>respected.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61% believe “Catholicism contains a greater share of truth than other religions do.”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Possess highest religious illiteracy in explaining their faith.</a:t>
            </a:r>
            <a:endParaRPr 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15162"/>
            <a:ext cx="2057400" cy="23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13876"/>
              </p:ext>
            </p:extLst>
          </p:nvPr>
        </p:nvGraphicFramePr>
        <p:xfrm>
          <a:off x="838200" y="1189634"/>
          <a:ext cx="7467601" cy="535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340"/>
                <a:gridCol w="1906197"/>
                <a:gridCol w="1323372"/>
                <a:gridCol w="1054008"/>
                <a:gridCol w="1403684"/>
              </a:tblGrid>
              <a:tr h="13205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PreVatican</a:t>
                      </a:r>
                      <a:r>
                        <a:rPr lang="en-US" sz="1600" dirty="0">
                          <a:effectLst/>
                        </a:rPr>
                        <a:t> II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(1940 or before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Vatican II –Baby Boomers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(1941 – 1960)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 X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(1965-1982)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Generations X &amp; Y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(1983-2002)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440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Core Values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Respect for Authority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440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Traditional Nuclear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24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dream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100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Communication Media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Rotary phones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One-on-one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Write a Memo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440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Dealing with Money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Put it away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Pay Cash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440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Motivated by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Respected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681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Work/Life Balance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Keep them Separate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  <a:tr h="24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Technology is…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Hoover dam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26" marR="48126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420193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Key Attributes Summarized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66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64" y="533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Baby Boomers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4182" y="1779687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Considered middle class with some insiders and some outsiders.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Considered the most valuable generation for marketers.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More philanthropic.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View Church as the People of God.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Laity takes more responsibility for their faith as Church leaders lose control over </a:t>
            </a:r>
            <a:r>
              <a:rPr lang="en-US" sz="3200" dirty="0" smtClean="0"/>
              <a:t>laity.</a:t>
            </a: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5719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Influenced </a:t>
            </a:r>
            <a:r>
              <a:rPr lang="en-US" dirty="0"/>
              <a:t>by government activities and by dramatic changes as result of Vatican II and reaffirmation of traditional teaching on birth control and </a:t>
            </a:r>
            <a:r>
              <a:rPr lang="en-US" dirty="0" smtClean="0"/>
              <a:t>abortion.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Expect a larger role in Church decision-making </a:t>
            </a:r>
            <a:r>
              <a:rPr lang="en-US" dirty="0" smtClean="0"/>
              <a:t>processes.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“Place of Worship” is their </a:t>
            </a:r>
            <a:r>
              <a:rPr lang="en-US" dirty="0" smtClean="0"/>
              <a:t>top                  priority cause.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8166"/>
            <a:ext cx="2390775" cy="26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20193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Key Attributes Summarized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04016"/>
              </p:ext>
            </p:extLst>
          </p:nvPr>
        </p:nvGraphicFramePr>
        <p:xfrm>
          <a:off x="914400" y="1189632"/>
          <a:ext cx="7391399" cy="51960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62172"/>
                <a:gridCol w="1448794"/>
                <a:gridCol w="1570751"/>
                <a:gridCol w="1304455"/>
                <a:gridCol w="1305227"/>
              </a:tblGrid>
              <a:tr h="1409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PreVatican</a:t>
                      </a:r>
                      <a:r>
                        <a:rPr lang="en-US" sz="1100" dirty="0">
                          <a:effectLst/>
                        </a:rPr>
                        <a:t> II –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(1940 or before)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Vatican II –Baby Boomers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(1941 – 1960)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 X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(1965-1982)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Generations X &amp; Y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(1983-2002)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397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Values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Respect for Authority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Optimism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Involvement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397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Traditional Nuclear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Disintegrating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198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dream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birthright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1003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Media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Rotary phones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One-on-one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Write a Memo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Touch-tone phones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 me anytime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In-person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397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Dealing with Money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Put it away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 Cash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Buy </a:t>
                      </a:r>
                      <a:r>
                        <a:rPr lang="en-US" sz="1100" dirty="0">
                          <a:effectLst/>
                        </a:rPr>
                        <a:t>now, pay later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397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Motivated by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Being Respected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Being valued and needed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597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Work/Life Balance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Keep them Separate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balance “live to work”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397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Technology is…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Hoover dam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microwave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6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these talking points…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words do you use when describing these generations?</a:t>
            </a:r>
          </a:p>
          <a:p>
            <a:endParaRPr lang="en-US" sz="800" dirty="0"/>
          </a:p>
          <a:p>
            <a:r>
              <a:rPr lang="en-US" sz="2800" dirty="0" smtClean="0"/>
              <a:t>Based on the noted characteristics, is there a better way to engage these individuals as stewards?</a:t>
            </a:r>
          </a:p>
          <a:p>
            <a:endParaRPr lang="en-US" sz="800" dirty="0"/>
          </a:p>
          <a:p>
            <a:r>
              <a:rPr lang="en-US" sz="2800" dirty="0" smtClean="0"/>
              <a:t>What does your parish do to help people within these generations deepen their prayer life and better understand the depth of Church teachings?</a:t>
            </a:r>
          </a:p>
          <a:p>
            <a:endParaRPr lang="en-US" sz="800" dirty="0"/>
          </a:p>
          <a:p>
            <a:r>
              <a:rPr lang="en-US" sz="2600" dirty="0" smtClean="0"/>
              <a:t>Are there opportunities to better utilize these two generations in the New Evangelization?</a:t>
            </a:r>
            <a:endParaRPr lang="en-US" sz="2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51" y="5393653"/>
            <a:ext cx="1153960" cy="13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22" y="5393654"/>
            <a:ext cx="1159224" cy="130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Considered upper-middle class and insiders,</a:t>
            </a:r>
          </a:p>
          <a:p>
            <a:pPr marL="0" indent="0">
              <a:buNone/>
            </a:pPr>
            <a:endParaRPr lang="en-US" sz="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Grew up “latch-key” kids, street-smart, and often isolated.</a:t>
            </a:r>
            <a:endParaRPr lang="en-US" sz="800" dirty="0" smtClean="0"/>
          </a:p>
          <a:p>
            <a:pPr marL="0" indent="0">
              <a:buNone/>
            </a:pPr>
            <a:endParaRPr lang="en-US" sz="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Entrepreneurial and very individualistic; often cynical of many major institutions.</a:t>
            </a:r>
          </a:p>
          <a:p>
            <a:pPr marL="0" indent="0">
              <a:buNone/>
            </a:pPr>
            <a:endParaRPr lang="en-US" sz="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More fully integrated into American society and comfortable with American culture of individualism and voluntarism.</a:t>
            </a:r>
          </a:p>
        </p:txBody>
      </p:sp>
    </p:spTree>
    <p:extLst>
      <p:ext uri="{BB962C8B-B14F-4D97-AF65-F5344CB8AC3E}">
        <p14:creationId xmlns:p14="http://schemas.microsoft.com/office/powerpoint/2010/main" val="8541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Church participation declined as doctrinal differences became more pronounced.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Influenced more by popular culture while increasingly indifferent to the role of the Church in their lives.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9774"/>
            <a:ext cx="2152650" cy="241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Attributes Summarized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019918"/>
              </p:ext>
            </p:extLst>
          </p:nvPr>
        </p:nvGraphicFramePr>
        <p:xfrm>
          <a:off x="838200" y="1371602"/>
          <a:ext cx="7619999" cy="48809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16673"/>
                <a:gridCol w="1471322"/>
                <a:gridCol w="1619329"/>
                <a:gridCol w="1495194"/>
                <a:gridCol w="1217481"/>
              </a:tblGrid>
              <a:tr h="995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PreVatican</a:t>
                      </a:r>
                      <a:r>
                        <a:rPr lang="en-US" sz="1100" dirty="0">
                          <a:effectLst/>
                        </a:rPr>
                        <a:t> II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(1940 or before)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Vatican II –Baby Boomers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(1941 – 1960)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 Vatican II 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Generation 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(1965-1982)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Generations X &amp; 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(1983-2002)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421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Values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Respect for Authority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Involvement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Skepticism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 Informality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280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Traditional Nuclear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Disintegrating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Latch-key kids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280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dream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birthright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way to get there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708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Media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Rotary phones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One-on-one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Write a Memo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Touch-tone phones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 me anytime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In-person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Cellphone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 me only at work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Direct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Immediate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565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Dealing with Money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Put it away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 Cash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Buy </a:t>
                      </a:r>
                      <a:r>
                        <a:rPr lang="en-US" sz="1100" dirty="0">
                          <a:effectLst/>
                        </a:rPr>
                        <a:t>now, pay later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Cautious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Conserative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Save, Save, Save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565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Motivated by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Being Respected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valued and needed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Freedom and removal of rules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421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Work/Life Balance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Keep them Separate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balance “Live to work”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Balance “Work to live”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  <a:tr h="565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Technology is…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Hoover dam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microwave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you can hold in your hand: PDA, Cell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7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Y or 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73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Also considered upper-middle class and insiders though the overall rate of upward mobility is slowing.</a:t>
            </a:r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Highly integrated into American society and highly assimilated into its pro-individual, pro-choice culture.</a:t>
            </a:r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Worldview defined by 9/11 and globalization.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Multicultural and internationalist in outlook and socially tolerant.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Church participation has further declined as doctrinal differences become even more pronounced.</a:t>
            </a:r>
          </a:p>
        </p:txBody>
      </p:sp>
    </p:spTree>
    <p:extLst>
      <p:ext uri="{BB962C8B-B14F-4D97-AF65-F5344CB8AC3E}">
        <p14:creationId xmlns:p14="http://schemas.microsoft.com/office/powerpoint/2010/main" val="22232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14" y="402161"/>
            <a:ext cx="2139950" cy="56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4"/>
          <a:stretch/>
        </p:blipFill>
        <p:spPr bwMode="auto">
          <a:xfrm>
            <a:off x="228600" y="506935"/>
            <a:ext cx="6705728" cy="55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29" y="990600"/>
            <a:ext cx="8229600" cy="48872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Far more likely to seek transparency and accountability with causes they choose to support. Seek measurable impact.</a:t>
            </a:r>
          </a:p>
          <a:p>
            <a:pPr marL="0" indent="0">
              <a:buNone/>
            </a:pPr>
            <a:endParaRPr lang="en-US" sz="5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Less dependent on the Church with increasing emphasis on conscience as the focus of authority; Less Church </a:t>
            </a:r>
            <a:r>
              <a:rPr lang="en-US" sz="2500" dirty="0" smtClean="0"/>
              <a:t>involvement – more influenced by pop culture.</a:t>
            </a:r>
            <a:endParaRPr lang="en-US" sz="2500" dirty="0"/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Most like being Catholic &amp; cannot see themselves being anything other than Catholic though they are not sure what is distinctive about </a:t>
            </a:r>
            <a:r>
              <a:rPr lang="en-US" sz="2500" dirty="0" smtClean="0"/>
              <a:t>Catholicism </a:t>
            </a:r>
            <a:r>
              <a:rPr lang="en-US" sz="2500" dirty="0"/>
              <a:t>and what their </a:t>
            </a:r>
            <a:r>
              <a:rPr lang="en-US" sz="2500" dirty="0" smtClean="0"/>
              <a:t>           Catholic heritage </a:t>
            </a:r>
            <a:r>
              <a:rPr lang="en-US" sz="2500" dirty="0"/>
              <a:t>really </a:t>
            </a:r>
            <a:r>
              <a:rPr lang="en-US" sz="2500" dirty="0" smtClean="0"/>
              <a:t>means.</a:t>
            </a:r>
            <a:endParaRPr lang="en-US" sz="2500" dirty="0"/>
          </a:p>
        </p:txBody>
      </p:sp>
      <p:pic>
        <p:nvPicPr>
          <p:cNvPr id="6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31293"/>
            <a:ext cx="1934525" cy="22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60954" y="5554731"/>
            <a:ext cx="94648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1983 - 2002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564" y="5561598"/>
            <a:ext cx="10820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099999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Post Vatican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4184" y="4821383"/>
            <a:ext cx="1853541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1700" b="1" dirty="0" smtClean="0"/>
              <a:t>Generation </a:t>
            </a:r>
          </a:p>
          <a:p>
            <a:pPr algn="ctr"/>
            <a:r>
              <a:rPr lang="en-US" sz="1700" b="1" dirty="0" smtClean="0"/>
              <a:t>Y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8259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Majority see the sacraments and devotion to Mary as essential to the Catholic </a:t>
            </a:r>
            <a:r>
              <a:rPr lang="en-US" sz="2500" dirty="0"/>
              <a:t>faith. Less attached to the Church and less likely </a:t>
            </a:r>
            <a:r>
              <a:rPr lang="en-US" sz="2500" dirty="0" smtClean="0"/>
              <a:t>to participate </a:t>
            </a:r>
            <a:r>
              <a:rPr lang="en-US" sz="2500" dirty="0"/>
              <a:t>in sacraments and traditional </a:t>
            </a:r>
            <a:r>
              <a:rPr lang="en-US" sz="2500" dirty="0" smtClean="0"/>
              <a:t>devotional practices.</a:t>
            </a:r>
            <a:endParaRPr lang="en-US" sz="2500" dirty="0"/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Most consider themselves spiritual, pray regularly, 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/>
              <a:t>and support the Church’s social mission.</a:t>
            </a:r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Only 43% believe “Catholicism contains a greater share of the truth than other religions do</a:t>
            </a:r>
            <a:r>
              <a:rPr lang="en-US" sz="2500" dirty="0" smtClean="0"/>
              <a:t>”.</a:t>
            </a:r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Less religious in childhood; </a:t>
            </a:r>
            <a:r>
              <a:rPr lang="en-US" sz="2500" dirty="0" smtClean="0"/>
              <a:t>report fewer                experiences </a:t>
            </a:r>
            <a:r>
              <a:rPr lang="en-US" sz="2500" dirty="0"/>
              <a:t>of God’s presence </a:t>
            </a:r>
            <a:r>
              <a:rPr lang="en-US" sz="2500" dirty="0" smtClean="0"/>
              <a:t>in </a:t>
            </a:r>
            <a:r>
              <a:rPr lang="en-US" sz="2500" dirty="0"/>
              <a:t>their </a:t>
            </a:r>
            <a:r>
              <a:rPr lang="en-US" sz="2500" dirty="0" smtClean="0"/>
              <a:t>                             lives</a:t>
            </a:r>
            <a:r>
              <a:rPr lang="en-US" sz="2500" dirty="0"/>
              <a:t>; less </a:t>
            </a:r>
            <a:r>
              <a:rPr lang="en-US" sz="2500" dirty="0" smtClean="0"/>
              <a:t>committed to the Church.</a:t>
            </a:r>
            <a:endParaRPr lang="en-US" sz="25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83690"/>
            <a:ext cx="2233613" cy="2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1901" y="557555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1983 - 2002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7429" y="5589593"/>
            <a:ext cx="12633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099999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Post Vatican 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3702" y="4631398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1700" b="1" dirty="0" smtClean="0"/>
              <a:t>Generation </a:t>
            </a:r>
          </a:p>
          <a:p>
            <a:pPr algn="ctr"/>
            <a:r>
              <a:rPr lang="en-US" sz="1700" b="1" dirty="0" smtClean="0"/>
              <a:t> Y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3231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4266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Generation least inclined to maintain traditional faith practices and morals. Believe Catholicism is more a matter of personal option.</a:t>
            </a:r>
          </a:p>
          <a:p>
            <a:pPr marL="0" indent="0">
              <a:buNone/>
            </a:pPr>
            <a:endParaRPr lang="en-US" sz="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They wait longer to marry; therefore, experience longer periods of disconnectedness from the </a:t>
            </a:r>
            <a:r>
              <a:rPr lang="en-US" sz="2500" dirty="0" smtClean="0"/>
              <a:t>Church.</a:t>
            </a:r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Most likely to donate their money and volunteer their time and talents.</a:t>
            </a:r>
            <a:endParaRPr lang="en-US" sz="2500" dirty="0"/>
          </a:p>
          <a:p>
            <a:pPr marL="0" indent="0">
              <a:buNone/>
            </a:pPr>
            <a:endParaRPr lang="en-US" sz="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Higher tendency to recommend causes and organizations to others. Not afraid to use knowledge of </a:t>
            </a:r>
            <a:r>
              <a:rPr lang="en-US" sz="2500" dirty="0" smtClean="0"/>
              <a:t>                           their own generation </a:t>
            </a:r>
            <a:r>
              <a:rPr lang="en-US" sz="2500" dirty="0"/>
              <a:t>and technology to </a:t>
            </a:r>
            <a:r>
              <a:rPr lang="en-US" sz="2500" dirty="0" smtClean="0"/>
              <a:t>                      evangelize</a:t>
            </a:r>
            <a:r>
              <a:rPr lang="en-US" sz="25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588344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27" y="4495800"/>
            <a:ext cx="2047186" cy="23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0337" y="5620434"/>
            <a:ext cx="8620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1983 - 2002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8127" y="5620433"/>
            <a:ext cx="10702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099999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Post Vatican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8284" y="4849091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1700" b="1" dirty="0" smtClean="0"/>
              <a:t>Generation </a:t>
            </a:r>
          </a:p>
          <a:p>
            <a:pPr algn="ctr"/>
            <a:r>
              <a:rPr lang="en-US" sz="1700" b="1" dirty="0" smtClean="0"/>
              <a:t> Y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6377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4953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Top priority cause: “Supporting a mission or cause that fits with personal values”.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Most apt to use an organization’s website when searching for information on a cause or organization. More likely to give online.</a:t>
            </a:r>
          </a:p>
          <a:p>
            <a:pPr marL="0" indent="0">
              <a:buNone/>
            </a:pPr>
            <a:endParaRPr lang="en-US" sz="500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48546" y="3200399"/>
            <a:ext cx="2744349" cy="2998532"/>
            <a:chOff x="5548546" y="3200399"/>
            <a:chExt cx="2744349" cy="2998532"/>
          </a:xfrm>
        </p:grpSpPr>
        <p:pic>
          <p:nvPicPr>
            <p:cNvPr id="4" name="Picture 3" descr="C:\Users\criley\AppData\Local\Microsoft\Windows\Temporary Internet Files\Content.IE5\1PBR3RVO\plain_cube[1]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443" y="3200399"/>
              <a:ext cx="2635452" cy="299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194472" y="4717818"/>
              <a:ext cx="960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1800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 smtClean="0"/>
                <a:t>1983 - 2002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48546" y="4699665"/>
              <a:ext cx="1447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pPr algn="ctr"/>
              <a:r>
                <a:rPr lang="en-US" dirty="0" smtClean="0"/>
                <a:t>Post Vatican II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9459" y="3645615"/>
              <a:ext cx="15714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1700" b="1" dirty="0" smtClean="0"/>
                <a:t>Generation </a:t>
              </a:r>
            </a:p>
            <a:p>
              <a:pPr algn="ctr"/>
              <a:r>
                <a:rPr lang="en-US" sz="1700" b="1" dirty="0" smtClean="0"/>
                <a:t> Y</a:t>
              </a:r>
              <a:endParaRPr lang="en-US" sz="1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Attributes Summarized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60835"/>
              </p:ext>
            </p:extLst>
          </p:nvPr>
        </p:nvGraphicFramePr>
        <p:xfrm>
          <a:off x="457197" y="1406285"/>
          <a:ext cx="8458202" cy="51684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91464"/>
                <a:gridCol w="1691464"/>
                <a:gridCol w="1691464"/>
                <a:gridCol w="1691464"/>
                <a:gridCol w="1692346"/>
              </a:tblGrid>
              <a:tr h="711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PreVatican II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(1940 or before)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Vatican II –Baby Boomers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(1941 – 1960)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 Vatican II 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Generation 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(1965-1982)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 Vatican II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Generations X &amp; 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(1983-2002)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/>
                </a:tc>
              </a:tr>
              <a:tr h="748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Values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Respect for Authority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Involvement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Skepticism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 Informality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Realism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Confidence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Extreme fun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271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Traditional Nuclear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Disintegrating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Latch-key kids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Merged Families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407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dream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birthright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way to get there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 incredible expense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748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Media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Rotary phones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One-on-one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Write a Memo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Touch-tone phones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 me anytime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In-person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Cellphone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 me only at work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Direct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Immediate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Internet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Picture Phones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Email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Voicemail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558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Dealing with Money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Put it away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 Cash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Buy </a:t>
                      </a:r>
                      <a:r>
                        <a:rPr lang="en-US" sz="1100" dirty="0">
                          <a:effectLst/>
                        </a:rPr>
                        <a:t>now, pay later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Cautious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Conserative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Save, Save, Save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Earn to spend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543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Motivated by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Respected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Being valued and needed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Freedom and removal of rules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Working with other bright people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543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Work/Life Balance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Keep them Separate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balance “Live to work”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Balance “Work to live”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Balance – it’s 5 p.m. – I’ve got another  gig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  <a:tr h="543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Technology is…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Hoover dam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microwave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you can hold in your hand: PDA, Cell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Ethereal - intangible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talking points…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words do you use when describing </a:t>
            </a:r>
            <a:r>
              <a:rPr lang="en-US" dirty="0" smtClean="0"/>
              <a:t>these generations?</a:t>
            </a:r>
            <a:endParaRPr lang="en-US" dirty="0"/>
          </a:p>
          <a:p>
            <a:endParaRPr lang="en-US" sz="900" dirty="0"/>
          </a:p>
          <a:p>
            <a:r>
              <a:rPr lang="en-US" dirty="0"/>
              <a:t>Based on the noted characteristics, is there a better way to engage these individuals as stewards?</a:t>
            </a:r>
          </a:p>
          <a:p>
            <a:endParaRPr lang="en-US" sz="900" dirty="0"/>
          </a:p>
          <a:p>
            <a:r>
              <a:rPr lang="en-US" dirty="0"/>
              <a:t>What does your parish do to help people within these generations deepen their prayer life and better understand the depth of Church teachings?</a:t>
            </a:r>
          </a:p>
          <a:p>
            <a:endParaRPr lang="en-US" sz="900" dirty="0"/>
          </a:p>
          <a:p>
            <a:r>
              <a:rPr lang="en-US" dirty="0"/>
              <a:t>Are </a:t>
            </a:r>
            <a:r>
              <a:rPr lang="en-US" dirty="0" smtClean="0"/>
              <a:t>there </a:t>
            </a:r>
            <a:r>
              <a:rPr lang="en-US" dirty="0"/>
              <a:t>opportunities to better utilize these two generations in the New Evangelization?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98" y="5562600"/>
            <a:ext cx="1075562" cy="1208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83" y="5562600"/>
            <a:ext cx="1089802" cy="12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820737"/>
            <a:ext cx="5410200" cy="502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Papyrus" panose="03070502060502030205" pitchFamily="66" charset="0"/>
              </a:rPr>
              <a:t>How do we become </a:t>
            </a:r>
            <a:br>
              <a:rPr lang="en-US" sz="4000" dirty="0" smtClean="0">
                <a:latin typeface="Papyrus" panose="03070502060502030205" pitchFamily="66" charset="0"/>
              </a:rPr>
            </a:br>
            <a:r>
              <a:rPr lang="en-US" sz="4000" dirty="0" smtClean="0">
                <a:latin typeface="Papyrus" panose="03070502060502030205" pitchFamily="66" charset="0"/>
              </a:rPr>
              <a:t>the</a:t>
            </a:r>
            <a:br>
              <a:rPr lang="en-US" sz="4000" dirty="0" smtClean="0">
                <a:latin typeface="Papyrus" panose="03070502060502030205" pitchFamily="66" charset="0"/>
              </a:rPr>
            </a:br>
            <a:r>
              <a:rPr lang="en-US" sz="4000" dirty="0" smtClean="0"/>
              <a:t>“</a:t>
            </a:r>
            <a:r>
              <a:rPr lang="en-US" sz="4000" b="1" dirty="0" smtClean="0">
                <a:latin typeface="Papyrus" panose="03070502060502030205" pitchFamily="66" charset="0"/>
              </a:rPr>
              <a:t>Church of Mercy</a:t>
            </a:r>
            <a:r>
              <a:rPr lang="en-US" sz="4000" dirty="0" smtClean="0">
                <a:latin typeface="Papyrus" panose="03070502060502030205" pitchFamily="66" charset="0"/>
              </a:rPr>
              <a:t>” </a:t>
            </a:r>
            <a:br>
              <a:rPr lang="en-US" sz="4000" dirty="0" smtClean="0">
                <a:latin typeface="Papyrus" panose="03070502060502030205" pitchFamily="66" charset="0"/>
              </a:rPr>
            </a:br>
            <a:r>
              <a:rPr lang="en-US" sz="4000" dirty="0" smtClean="0">
                <a:latin typeface="Papyrus" panose="03070502060502030205" pitchFamily="66" charset="0"/>
              </a:rPr>
              <a:t>to all </a:t>
            </a:r>
            <a:br>
              <a:rPr lang="en-US" sz="4000" dirty="0" smtClean="0">
                <a:latin typeface="Papyrus" panose="03070502060502030205" pitchFamily="66" charset="0"/>
              </a:rPr>
            </a:br>
            <a:r>
              <a:rPr lang="en-US" sz="4000" dirty="0" smtClean="0">
                <a:latin typeface="Papyrus" panose="03070502060502030205" pitchFamily="66" charset="0"/>
              </a:rPr>
              <a:t>generations?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295400"/>
            <a:ext cx="259956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477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Church must be sensitive to not just </a:t>
            </a:r>
            <a:r>
              <a:rPr lang="en-US" i="1" dirty="0" smtClean="0"/>
              <a:t>generational differences </a:t>
            </a:r>
            <a:r>
              <a:rPr lang="en-US" dirty="0" smtClean="0"/>
              <a:t>but also to </a:t>
            </a:r>
            <a:br>
              <a:rPr lang="en-US" dirty="0" smtClean="0"/>
            </a:br>
            <a:r>
              <a:rPr lang="en-US" i="1" dirty="0" smtClean="0"/>
              <a:t>intercultural differences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990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53340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Hispanics in the U.S. Catholic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Since 1960 Hispanics have accounted for 71% of the growth of the Catholic Church in the U.S.</a:t>
            </a:r>
          </a:p>
          <a:p>
            <a:r>
              <a:rPr lang="en-US" dirty="0"/>
              <a:t>Today, 40% of all U.S. Catholics are registered Hispanics and 76% of all Hispanics consider themselves </a:t>
            </a:r>
            <a:r>
              <a:rPr lang="en-US" dirty="0" smtClean="0"/>
              <a:t>Catholic.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Again, consider </a:t>
            </a:r>
            <a:r>
              <a:rPr lang="en-US" dirty="0"/>
              <a:t>these talking points…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words do you use when describing </a:t>
            </a:r>
            <a:r>
              <a:rPr lang="en-US" dirty="0" smtClean="0"/>
              <a:t>these generations?</a:t>
            </a:r>
            <a:endParaRPr lang="en-US" dirty="0"/>
          </a:p>
          <a:p>
            <a:endParaRPr lang="en-US" sz="900" dirty="0"/>
          </a:p>
          <a:p>
            <a:r>
              <a:rPr lang="en-US" dirty="0"/>
              <a:t>Based on the noted characteristics, is there a better way to engage these individuals as stewards?</a:t>
            </a:r>
          </a:p>
          <a:p>
            <a:endParaRPr lang="en-US" sz="900" dirty="0"/>
          </a:p>
          <a:p>
            <a:r>
              <a:rPr lang="en-US" dirty="0"/>
              <a:t>What does your parish do to help people within these generations deepen their prayer life and better understand the depth of Church teachings?</a:t>
            </a:r>
          </a:p>
          <a:p>
            <a:endParaRPr lang="en-US" sz="900" dirty="0"/>
          </a:p>
          <a:p>
            <a:r>
              <a:rPr lang="en-US" dirty="0"/>
              <a:t>Are </a:t>
            </a:r>
            <a:r>
              <a:rPr lang="en-US" dirty="0" smtClean="0"/>
              <a:t>there </a:t>
            </a:r>
            <a:r>
              <a:rPr lang="en-US" dirty="0"/>
              <a:t>opportunities to better utilize </a:t>
            </a:r>
            <a:r>
              <a:rPr lang="en-US" dirty="0" smtClean="0"/>
              <a:t>all </a:t>
            </a:r>
            <a:r>
              <a:rPr lang="en-US" dirty="0"/>
              <a:t>generations </a:t>
            </a:r>
            <a:r>
              <a:rPr lang="en-US" dirty="0" smtClean="0"/>
              <a:t>working together in </a:t>
            </a:r>
            <a:r>
              <a:rPr lang="en-US" dirty="0"/>
              <a:t>the New Evangelization?</a:t>
            </a:r>
          </a:p>
        </p:txBody>
      </p:sp>
    </p:spTree>
    <p:extLst>
      <p:ext uri="{BB962C8B-B14F-4D97-AF65-F5344CB8AC3E}">
        <p14:creationId xmlns:p14="http://schemas.microsoft.com/office/powerpoint/2010/main" val="17040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5445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85800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/>
              <a:t>Synod of Bishops XIII Ordinary General Assembly</a:t>
            </a:r>
            <a:br>
              <a:rPr lang="en-US" sz="1100" dirty="0" smtClean="0"/>
            </a:br>
            <a:r>
              <a:rPr lang="en-US" sz="1100" i="1" dirty="0" smtClean="0"/>
              <a:t>The New Evangelization for the Transmission of the Christian Faith, </a:t>
            </a:r>
            <a:r>
              <a:rPr lang="en-US" sz="1100" i="1" dirty="0" err="1" smtClean="0"/>
              <a:t>Lineamenta</a:t>
            </a:r>
            <a:r>
              <a:rPr lang="en-US" sz="1100" i="1" dirty="0" smtClean="0"/>
              <a:t>, no. 10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8305800" cy="563879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/>
              <a:t>A new evangelization </a:t>
            </a:r>
            <a:r>
              <a:rPr lang="en-US" i="1" dirty="0" smtClean="0"/>
              <a:t>is synonymous with mission</a:t>
            </a:r>
            <a:r>
              <a:rPr lang="en-US" dirty="0" smtClean="0"/>
              <a:t>, requiring the capacity to set out anew, go beyond boundaries and broaden horizons. The new evangelization </a:t>
            </a:r>
            <a:r>
              <a:rPr lang="en-US" i="1" dirty="0" smtClean="0"/>
              <a:t>is the opposite of self-sufficiency</a:t>
            </a:r>
            <a:r>
              <a:rPr lang="en-US" dirty="0" smtClean="0"/>
              <a:t>, a withdrawal into oneself, a status quo mentality and an idea that pastoral programs are simply to proceed as they did in the past. </a:t>
            </a:r>
            <a:r>
              <a:rPr lang="en-US" i="1" dirty="0" smtClean="0"/>
              <a:t>Today, a “business as usual” attitude can no longer be the case. </a:t>
            </a:r>
            <a:r>
              <a:rPr lang="en-US" dirty="0" smtClean="0"/>
              <a:t>Some local Churches, already engaged in renewal, reconfirm the fact that </a:t>
            </a:r>
            <a:r>
              <a:rPr lang="en-US" i="1" dirty="0" smtClean="0"/>
              <a:t>now is the time for the Church to call upon every Christian community </a:t>
            </a:r>
            <a:r>
              <a:rPr lang="en-US" dirty="0" smtClean="0"/>
              <a:t>to evaluate their pastoral practice on the basis of the missionary character of their programs and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We Can Help </a:t>
            </a:r>
            <a:br>
              <a:rPr lang="en-US" sz="2400" b="1" dirty="0" smtClean="0"/>
            </a:br>
            <a:r>
              <a:rPr lang="en-US" sz="2400" b="1" dirty="0" smtClean="0"/>
              <a:t>    </a:t>
            </a:r>
            <a:r>
              <a:rPr lang="en-US" sz="1800" b="1" i="1" dirty="0" smtClean="0"/>
              <a:t>Tools for You to Use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85" y="990600"/>
            <a:ext cx="8229600" cy="3581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Defining Roles and Developing  Stewardship Committees</a:t>
            </a:r>
          </a:p>
          <a:p>
            <a:r>
              <a:rPr lang="en-US" sz="1800" dirty="0" smtClean="0"/>
              <a:t>Conducting a Parish Renewal Program</a:t>
            </a:r>
          </a:p>
          <a:p>
            <a:r>
              <a:rPr lang="en-US" sz="1800" dirty="0" smtClean="0"/>
              <a:t>Developing  Parish Renewal Resources and Timelines</a:t>
            </a:r>
          </a:p>
          <a:p>
            <a:r>
              <a:rPr lang="en-US" sz="1800" dirty="0" smtClean="0"/>
              <a:t>Determining best-practices in Stewardship and Development Topics</a:t>
            </a:r>
          </a:p>
          <a:p>
            <a:r>
              <a:rPr lang="en-US" sz="1800" dirty="0" smtClean="0"/>
              <a:t>Information specific to the United Catholic Appeal</a:t>
            </a:r>
          </a:p>
          <a:p>
            <a:r>
              <a:rPr lang="en-US" sz="1800" dirty="0" smtClean="0"/>
              <a:t>Guidelines for Feasibility and Capital Campaigns, including the Archdiocesan Approval Process</a:t>
            </a:r>
          </a:p>
          <a:p>
            <a:r>
              <a:rPr lang="en-US" sz="1800" dirty="0" smtClean="0"/>
              <a:t>Education Support of Planned Giving Opportunities</a:t>
            </a:r>
          </a:p>
          <a:p>
            <a:r>
              <a:rPr lang="en-US" sz="1800" dirty="0" smtClean="0"/>
              <a:t>Growing and Establishing Permanent Parish, School and Agency Endowments</a:t>
            </a:r>
          </a:p>
          <a:p>
            <a:r>
              <a:rPr lang="en-US" sz="1800" dirty="0" smtClean="0"/>
              <a:t>No Additional Cost Assistance when the parishes, schools and agencies are beneficiaries of estate gifts and bequests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767589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Jolinda</a:t>
            </a:r>
            <a:r>
              <a:rPr lang="en-US" sz="1400" dirty="0"/>
              <a:t> Moore, Director </a:t>
            </a:r>
            <a:endParaRPr lang="en-US" sz="1400" dirty="0" smtClean="0"/>
          </a:p>
          <a:p>
            <a:r>
              <a:rPr lang="en-US" sz="1400" dirty="0" smtClean="0"/>
              <a:t>Stewardship </a:t>
            </a:r>
            <a:r>
              <a:rPr lang="en-US" sz="1400" dirty="0"/>
              <a:t>and Development</a:t>
            </a:r>
          </a:p>
          <a:p>
            <a:r>
              <a:rPr lang="en-US" sz="1400" dirty="0"/>
              <a:t>jmoore@archindy.org or (317) 236-1462</a:t>
            </a:r>
          </a:p>
          <a:p>
            <a:endParaRPr lang="en-US" sz="1400" dirty="0" smtClean="0"/>
          </a:p>
          <a:p>
            <a:r>
              <a:rPr lang="en-US" sz="1400" dirty="0"/>
              <a:t>Ellen Brunner, Director </a:t>
            </a:r>
            <a:endParaRPr lang="en-US" sz="1400" dirty="0" smtClean="0"/>
          </a:p>
          <a:p>
            <a:r>
              <a:rPr lang="en-US" sz="1400" dirty="0" smtClean="0"/>
              <a:t>Catholic </a:t>
            </a:r>
            <a:r>
              <a:rPr lang="en-US" sz="1400" dirty="0"/>
              <a:t>Community Foundation</a:t>
            </a:r>
          </a:p>
          <a:p>
            <a:r>
              <a:rPr lang="en-US" sz="1400" dirty="0"/>
              <a:t>ebrunner@archindy.org or (317) </a:t>
            </a:r>
            <a:r>
              <a:rPr lang="en-US" sz="1400" dirty="0" smtClean="0"/>
              <a:t>236-1427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9906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6482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48200" y="4808884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Ron </a:t>
            </a:r>
            <a:r>
              <a:rPr lang="en-US" sz="1400" dirty="0"/>
              <a:t>Greulich, Director </a:t>
            </a:r>
            <a:endParaRPr lang="en-US" sz="1400" dirty="0" smtClean="0"/>
          </a:p>
          <a:p>
            <a:r>
              <a:rPr lang="en-US" sz="1400" dirty="0" smtClean="0"/>
              <a:t>Stewardship </a:t>
            </a:r>
            <a:r>
              <a:rPr lang="en-US" sz="1400" dirty="0"/>
              <a:t>Education</a:t>
            </a:r>
          </a:p>
          <a:p>
            <a:r>
              <a:rPr lang="en-US" sz="1400" dirty="0"/>
              <a:t>rgreulich@archindy.org or (317) </a:t>
            </a:r>
            <a:r>
              <a:rPr lang="en-US" sz="1400" dirty="0" smtClean="0"/>
              <a:t>236-1426</a:t>
            </a:r>
          </a:p>
          <a:p>
            <a:endParaRPr lang="en-US" sz="1400" dirty="0"/>
          </a:p>
          <a:p>
            <a:r>
              <a:rPr lang="en-US" sz="1400" dirty="0" smtClean="0"/>
              <a:t>Joanna Feltz, J.D.</a:t>
            </a:r>
          </a:p>
          <a:p>
            <a:r>
              <a:rPr lang="en-US" sz="1400" dirty="0" smtClean="0"/>
              <a:t>Director of Planned Giving</a:t>
            </a:r>
          </a:p>
          <a:p>
            <a:r>
              <a:rPr lang="en-US" sz="1400" dirty="0" smtClean="0"/>
              <a:t>jfeltz@archindy.org or (317) 236-1588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92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4" y="4085149"/>
            <a:ext cx="2233613" cy="2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422" y="4517159"/>
            <a:ext cx="151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PreVatican</a:t>
            </a:r>
            <a:r>
              <a:rPr lang="en-US" b="1" dirty="0" smtClean="0"/>
              <a:t> II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3710" y="5232096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1940 or before</a:t>
            </a:r>
            <a:endParaRPr lang="en-US" dirty="0"/>
          </a:p>
        </p:txBody>
      </p:sp>
      <p:pic>
        <p:nvPicPr>
          <p:cNvPr id="6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17" y="3438818"/>
            <a:ext cx="2233613" cy="2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23" y="2187851"/>
            <a:ext cx="2233613" cy="2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riley\AppData\Local\Microsoft\Windows\Temporary Internet Files\Content.IE5\1PBR3RVO\plain_cube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233613" cy="2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3772" y="4709484"/>
            <a:ext cx="10386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1941 - 1960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0501" y="134961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1983 - 2002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2784" y="3377262"/>
            <a:ext cx="92284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1965 - 1982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7970" y="3894243"/>
            <a:ext cx="117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Vatican II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4209" y="468868"/>
            <a:ext cx="16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 Vatican II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5335" y="2617532"/>
            <a:ext cx="158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 Vatican II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6965" y="4595046"/>
            <a:ext cx="1116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Baby Boomers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66722" y="3438818"/>
            <a:ext cx="11168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en-US" sz="1600" dirty="0" smtClean="0"/>
              <a:t>Generation X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91937" y="1368065"/>
            <a:ext cx="11168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en-US" sz="1600" dirty="0" smtClean="0"/>
              <a:t>Generation  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76" y="111357"/>
            <a:ext cx="4385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</a:p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310" y="535581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099999"/>
              </a:camera>
              <a:lightRig rig="threePt" dir="t"/>
            </a:scene3d>
          </a:bodyPr>
          <a:lstStyle/>
          <a:p>
            <a:pPr algn="ctr"/>
            <a:r>
              <a:rPr lang="en-US" sz="1750" dirty="0" smtClean="0"/>
              <a:t>Greatest</a:t>
            </a:r>
          </a:p>
          <a:p>
            <a:pPr algn="ctr"/>
            <a:r>
              <a:rPr lang="en-US" sz="1750" dirty="0" smtClean="0"/>
              <a:t>Generation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75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Six </a:t>
            </a:r>
            <a:r>
              <a:rPr lang="en-US" sz="6000" b="1" dirty="0" smtClean="0"/>
              <a:t>Doors</a:t>
            </a:r>
            <a:endParaRPr lang="en-US" sz="6000" b="1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1292"/>
          <a:stretch>
            <a:fillRect/>
          </a:stretch>
        </p:blipFill>
        <p:spPr>
          <a:xfrm>
            <a:off x="997048" y="1295400"/>
            <a:ext cx="546887" cy="76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2223654"/>
            <a:ext cx="530008" cy="762000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1292"/>
          <a:stretch>
            <a:fillRect/>
          </a:stretch>
        </p:blipFill>
        <p:spPr>
          <a:xfrm>
            <a:off x="976633" y="4800600"/>
            <a:ext cx="546887" cy="762000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1292"/>
          <a:stretch>
            <a:fillRect/>
          </a:stretch>
        </p:blipFill>
        <p:spPr>
          <a:xfrm>
            <a:off x="982160" y="3110345"/>
            <a:ext cx="546887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039" y="5659582"/>
            <a:ext cx="530008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039" y="3948545"/>
            <a:ext cx="530008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1456299"/>
            <a:ext cx="685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Campus and young adult </a:t>
            </a:r>
            <a:r>
              <a:rPr lang="en-US" sz="2800" dirty="0" smtClean="0"/>
              <a:t>ministry</a:t>
            </a:r>
          </a:p>
          <a:p>
            <a:endParaRPr lang="en-US" sz="2800" dirty="0"/>
          </a:p>
          <a:p>
            <a:r>
              <a:rPr lang="en-US" sz="2800" dirty="0"/>
              <a:t>Ministry to married couples and </a:t>
            </a:r>
            <a:r>
              <a:rPr lang="en-US" sz="2800" dirty="0" smtClean="0"/>
              <a:t>families</a:t>
            </a:r>
          </a:p>
          <a:p>
            <a:endParaRPr lang="en-US" sz="2800" dirty="0"/>
          </a:p>
          <a:p>
            <a:r>
              <a:rPr lang="en-US" sz="2800" dirty="0"/>
              <a:t>Ministry to </a:t>
            </a:r>
            <a:r>
              <a:rPr lang="en-US" sz="2800" dirty="0" smtClean="0"/>
              <a:t>migrants</a:t>
            </a:r>
          </a:p>
          <a:p>
            <a:endParaRPr lang="en-US" sz="2800" dirty="0"/>
          </a:p>
          <a:p>
            <a:r>
              <a:rPr lang="en-US" sz="2800" dirty="0"/>
              <a:t>Prison </a:t>
            </a:r>
            <a:r>
              <a:rPr lang="en-US" sz="2800" dirty="0" smtClean="0"/>
              <a:t>ministry</a:t>
            </a:r>
          </a:p>
          <a:p>
            <a:endParaRPr lang="en-US" sz="2800" dirty="0"/>
          </a:p>
          <a:p>
            <a:r>
              <a:rPr lang="en-US" sz="2800" dirty="0"/>
              <a:t>Debt </a:t>
            </a:r>
            <a:r>
              <a:rPr lang="en-US" sz="2800" dirty="0" smtClean="0"/>
              <a:t>relief</a:t>
            </a:r>
          </a:p>
          <a:p>
            <a:endParaRPr lang="en-US" sz="2800" dirty="0"/>
          </a:p>
          <a:p>
            <a:r>
              <a:rPr lang="en-US" sz="2800" dirty="0"/>
              <a:t>Global Catholicism</a:t>
            </a:r>
          </a:p>
        </p:txBody>
      </p:sp>
    </p:spTree>
    <p:extLst>
      <p:ext uri="{BB962C8B-B14F-4D97-AF65-F5344CB8AC3E}">
        <p14:creationId xmlns:p14="http://schemas.microsoft.com/office/powerpoint/2010/main" val="8154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418" y="1143000"/>
            <a:ext cx="7010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Papyrus" panose="03070502060502030205" pitchFamily="66" charset="0"/>
              </a:rPr>
              <a:t>“There are some bright spots including the </a:t>
            </a:r>
            <a:r>
              <a:rPr lang="en-US" sz="4000" dirty="0" smtClean="0">
                <a:latin typeface="Papyrus" panose="03070502060502030205" pitchFamily="66" charset="0"/>
              </a:rPr>
              <a:t>‘new faithful’ </a:t>
            </a:r>
            <a:r>
              <a:rPr lang="en-US" sz="4000" dirty="0">
                <a:latin typeface="Papyrus" panose="03070502060502030205" pitchFamily="66" charset="0"/>
              </a:rPr>
              <a:t>who are often young adults, who exhibit a true vibrancy and are assertively Catholic.”</a:t>
            </a:r>
          </a:p>
          <a:p>
            <a:r>
              <a:rPr lang="en-US" dirty="0"/>
              <a:t>				</a:t>
            </a:r>
          </a:p>
          <a:p>
            <a:r>
              <a:rPr lang="en-US" dirty="0"/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3618" y="4495800"/>
            <a:ext cx="38307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Archdiocese </a:t>
            </a:r>
            <a:r>
              <a:rPr lang="en-US" dirty="0">
                <a:latin typeface="Monotype Corsiva" panose="03010101010201010101" pitchFamily="66" charset="0"/>
              </a:rPr>
              <a:t>of Indianapolis preparatory </a:t>
            </a:r>
            <a:r>
              <a:rPr lang="en-US" dirty="0" smtClean="0">
                <a:latin typeface="Monotype Corsiva" panose="03010101010201010101" pitchFamily="66" charset="0"/>
              </a:rPr>
              <a:t>document </a:t>
            </a:r>
            <a:r>
              <a:rPr lang="en-US" dirty="0">
                <a:latin typeface="Monotype Corsiva" panose="03010101010201010101" pitchFamily="66" charset="0"/>
              </a:rPr>
              <a:t>for </a:t>
            </a:r>
            <a:r>
              <a:rPr lang="en-US" dirty="0" smtClean="0">
                <a:latin typeface="Monotype Corsiva" panose="03010101010201010101" pitchFamily="66" charset="0"/>
              </a:rPr>
              <a:t>the</a:t>
            </a:r>
          </a:p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 </a:t>
            </a:r>
            <a:r>
              <a:rPr lang="en-US" dirty="0">
                <a:latin typeface="Monotype Corsiva" panose="03010101010201010101" pitchFamily="66" charset="0"/>
              </a:rPr>
              <a:t>2012 Synod on the New Evangelization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171" y="609600"/>
            <a:ext cx="462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Generational</a:t>
            </a:r>
            <a:endParaRPr lang="en-US" sz="6000" b="1" dirty="0"/>
          </a:p>
        </p:txBody>
      </p:sp>
      <p:pic>
        <p:nvPicPr>
          <p:cNvPr id="1026" name="Picture 2" descr="C:\Users\criley\AppData\Local\Microsoft\Windows\Temporary Internet Files\Content.IE5\CI9CH2DN\telephone-13648967583h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029200"/>
            <a:ext cx="2353226" cy="155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iley\AppData\Local\Microsoft\Windows\Temporary Internet Files\Content.IE5\V0O4RIJR\7715751372_70a54006dd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54" y="2743200"/>
            <a:ext cx="1706046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riley\AppData\Local\Microsoft\Windows\Temporary Internet Files\Content.IE5\BODJKDCI\LG_VX328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37" y="1324489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riley\AppData\Local\Microsoft\Windows\Temporary Internet Files\Content.IE5\V0O4RIJR\Samsung-Omnia-M-Windows-Phone-Mango-Smartphone-UK-Launch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64" y="441064"/>
            <a:ext cx="146050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5181600"/>
            <a:ext cx="405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Differences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822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317465" cy="486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2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Greatest Generation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Considered lower class and outsiders.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Church was their refuge, thus high levels of participation.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Believed Catholic Church was the one true church.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Clergy had ultimate authority of faith and morals.</a:t>
            </a:r>
          </a:p>
        </p:txBody>
      </p:sp>
    </p:spTree>
    <p:extLst>
      <p:ext uri="{BB962C8B-B14F-4D97-AF65-F5344CB8AC3E}">
        <p14:creationId xmlns:p14="http://schemas.microsoft.com/office/powerpoint/2010/main" val="31646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1836</Words>
  <Application>Microsoft Office PowerPoint</Application>
  <PresentationFormat>On-screen Show (4:3)</PresentationFormat>
  <Paragraphs>423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Building Blocks to Creating Good Disciples in Each Generation</vt:lpstr>
      <vt:lpstr>PowerPoint Presentation</vt:lpstr>
      <vt:lpstr>PowerPoint Presentation</vt:lpstr>
      <vt:lpstr>PowerPoint Presentation</vt:lpstr>
      <vt:lpstr>Six Doors</vt:lpstr>
      <vt:lpstr>PowerPoint Presentation</vt:lpstr>
      <vt:lpstr>PowerPoint Presentation</vt:lpstr>
      <vt:lpstr>PowerPoint Presentation</vt:lpstr>
      <vt:lpstr>The Greatest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these talking points…</vt:lpstr>
      <vt:lpstr>Generation X</vt:lpstr>
      <vt:lpstr>PowerPoint Presentation</vt:lpstr>
      <vt:lpstr>Key Attributes Summarized</vt:lpstr>
      <vt:lpstr>Generation Y or Millennials</vt:lpstr>
      <vt:lpstr>PowerPoint Presentation</vt:lpstr>
      <vt:lpstr>PowerPoint Presentation</vt:lpstr>
      <vt:lpstr>PowerPoint Presentation</vt:lpstr>
      <vt:lpstr>PowerPoint Presentation</vt:lpstr>
      <vt:lpstr>Key Attributes Summarized</vt:lpstr>
      <vt:lpstr>Consider these talking points…</vt:lpstr>
      <vt:lpstr>How do we become  the “Church of Mercy”  to all  generations?</vt:lpstr>
      <vt:lpstr>The Church must be sensitive to not just generational differences but also to  intercultural differences.</vt:lpstr>
      <vt:lpstr>Hispanics in the U.S. Catholic Church</vt:lpstr>
      <vt:lpstr>Again, consider these talking points…</vt:lpstr>
      <vt:lpstr>Synod of Bishops XIII Ordinary General Assembly The New Evangelization for the Transmission of the Christian Faith, Lineamenta, no. 10</vt:lpstr>
      <vt:lpstr>We Can Help      Tools for You to Use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Building Blocks to Creating Good Disciples in Each Generation</dc:title>
  <dc:creator>Riley, Cindy</dc:creator>
  <cp:lastModifiedBy>Samsel, Barbara</cp:lastModifiedBy>
  <cp:revision>95</cp:revision>
  <cp:lastPrinted>2015-03-02T21:15:58Z</cp:lastPrinted>
  <dcterms:created xsi:type="dcterms:W3CDTF">2015-02-09T01:11:32Z</dcterms:created>
  <dcterms:modified xsi:type="dcterms:W3CDTF">2015-03-02T21:34:22Z</dcterms:modified>
</cp:coreProperties>
</file>